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8" r:id="rId40"/>
    <p:sldId id="299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1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C035F-32B7-49D4-9500-267841210AFC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EA56B-0D1B-4926-901E-AA0584F80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1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EA56B-0D1B-4926-901E-AA0584F803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A76F-299A-466A-AA87-62E692AC2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C565B-719F-4A22-BBE1-0EF4C93F3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49661-E18C-4865-A183-7D79A792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92483-D7F5-4A43-B3C8-202FA0E7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F870D-FEBC-4718-8654-D36BDAC1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3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00BB-A238-4759-8B1E-AB4E68E9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AD59F-4991-45F0-8772-8BD9D3F81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D765-78A6-428E-BB3D-FBC4AED4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BF1D-64ED-4BDD-9E24-303F137D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EE3C-C739-41BB-B44E-88990B85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0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BD337-BE5D-4B16-B1D5-069A62C18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5695C-9333-45AC-8291-A6DA65BA4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D5B1D-97B6-4C03-AB50-86731EB7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30301-BF29-403C-91B7-7706B130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BA42F-DE36-4131-BCA7-6BFA07C3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5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E6F5-4FF4-4D62-850C-FB78549E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1676-95B1-4BDA-A83D-F22D02F76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7C08F-2BAC-4583-9668-07E04B2E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38915-0CD5-4803-B7FF-D7D3DE04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AE92D-C40A-42AD-99C2-3DD47A19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42E1-5365-4084-AECD-410F8B1E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2BE39-9054-4184-9474-E680A0E71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9C685-745F-4A4A-A7A0-E66874E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45423-AB0B-41FE-BE67-B0238FD64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CA058-236E-46E7-A93C-26585AE4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3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453F-E227-4A2E-AD19-766A88C6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1BCEF-AF1E-48BF-A111-97BF26013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E512B-9E9A-45AD-A0D1-554A9E03A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81D00-A054-43BA-92D1-4C352F52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FD5B8-6DE3-4192-A645-27307004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EE8CF-C9AC-4E2C-BABD-AFBCF7AB5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7861-8CFD-4442-A7AB-A6C691C2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DE10E-A6BE-4C14-A62A-01B3983C2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6E0BC-7CC0-46A9-8E43-1E3D4062E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E4072-70A0-40E0-BA5F-37A73AEC1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04C20-CB51-4DF6-927F-34150C0B3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92948E-6480-4A64-B92E-67DAD4DAD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695D0-CEF4-473A-864E-1C679ABB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9D5AC-4908-4791-9CDD-CEB15CDE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96764-402E-4365-85AC-E8E30E33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3F575-CEB0-4F18-B3B7-E4437DF7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42042-2205-433C-80B5-22A2D0AA5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FA6B2-8810-48DD-9624-56C255F3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8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6C953C-0280-4EC7-9845-C8042298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D3F8E-CB62-46D7-8F56-6B2E524C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96423-9FAC-49F3-BD83-4F17E37D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6151-C0D9-4DF0-A8C0-18F0FA9B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F4306-0126-42CE-8E47-54CF353F7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CAD4C-72B7-4A0E-8109-78CEA9A41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40AE-3AC6-49F5-802F-2244CCCF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56088-6415-479E-900D-D8F81BFE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7E0A2-66B1-4136-AC9C-0ECAE027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6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A09B-FF71-4072-8F6D-A51094F6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A9C987-57C0-4515-9165-4B278794E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72EFF-97D0-47D4-96AE-6E792867A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AF5B3-F7D2-4B5B-8F37-3DF0F51D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272E2-6062-4DDA-8392-24C8F265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C8F4C-D64F-408A-BD51-06587E82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6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88B06-EF70-4B5A-A50C-70B3D71E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E625-EAD3-4E8B-AF59-16C5A9F6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D02BC-9E2E-45E2-90CA-F2DB1467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229BB-DD78-44E8-AAEF-5961C53AB67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D69C9-0CD0-47DF-8F02-D76C444E6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333E7-DE0B-459D-BC71-A522B1990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BEBC-6D86-4D44-BD5E-79D2C8738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6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5753" y="294303"/>
            <a:ext cx="7303617" cy="238760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Поэтика и музыка 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еврейских народных песен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76EB0-5BE4-4201-AB3C-3C1439480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5753" y="4306694"/>
            <a:ext cx="5312697" cy="165576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Михаэль Лукин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michael.lukin@gmail.com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93055-D71E-4B78-91C2-4CE0ECF25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7283" b="2"/>
          <a:stretch/>
        </p:blipFill>
        <p:spPr>
          <a:xfrm>
            <a:off x="867470" y="1119673"/>
            <a:ext cx="2439637" cy="42360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669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4AFF46-2132-4BC7-B619-D703379364C3}"/>
              </a:ext>
            </a:extLst>
          </p:cNvPr>
          <p:cNvSpPr txBox="1"/>
          <p:nvPr/>
        </p:nvSpPr>
        <p:spPr>
          <a:xfrm>
            <a:off x="1106660" y="605105"/>
            <a:ext cx="70619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und Beaflor, 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13-ый век:</a:t>
            </a:r>
          </a:p>
          <a:p>
            <a:endParaRPr lang="en-US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weize, </a:t>
            </a:r>
            <a:r>
              <a:rPr lang="de-CH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rîs, mandelkern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wehset in dem lande gern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3B7583-3FEB-4BC7-B156-7EBC67B2D086}"/>
              </a:ext>
            </a:extLst>
          </p:cNvPr>
          <p:cNvSpPr/>
          <p:nvPr/>
        </p:nvSpPr>
        <p:spPr>
          <a:xfrm>
            <a:off x="4784408" y="3636795"/>
            <a:ext cx="6768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Schlaf, Kindchen, schlaf süße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b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Äpfel, Birnen und Nüsse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Zucker, Rosinen und Mandelkern</a:t>
            </a:r>
            <a:b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ißt mein kleines Mäuschen gern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588D3-281D-45AE-B148-09149F11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3607108"/>
            <a:ext cx="2367697" cy="23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0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D1C76D-9863-457C-9BC2-1BAB9C218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6" y="1144895"/>
            <a:ext cx="2389824" cy="3591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E7911B-5519-49D5-BE4C-FDD6C2FE2034}"/>
              </a:ext>
            </a:extLst>
          </p:cNvPr>
          <p:cNvSpPr txBox="1"/>
          <p:nvPr/>
        </p:nvSpPr>
        <p:spPr>
          <a:xfrm>
            <a:off x="4300539" y="2359500"/>
            <a:ext cx="72204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Nina Wiegeli! 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Uffem Dach sind </a:t>
            </a:r>
            <a:r>
              <a:rPr lang="de-CH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Ziegeli</a:t>
            </a:r>
            <a:r>
              <a:rPr lang="de-CH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Underem Dach sind Schindeli,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Schlof,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lieb klein Kindeli!</a:t>
            </a:r>
          </a:p>
          <a:p>
            <a:r>
              <a:rPr lang="de-CH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[1857]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624E6-87F3-4293-8B87-B0DA7E2561CD}"/>
              </a:ext>
            </a:extLst>
          </p:cNvPr>
          <p:cNvSpPr txBox="1"/>
          <p:nvPr/>
        </p:nvSpPr>
        <p:spPr>
          <a:xfrm>
            <a:off x="5403461" y="337818"/>
            <a:ext cx="706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Ziegeli 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Цигеле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56B80F-2A74-4522-885A-D29795E0286B}"/>
              </a:ext>
            </a:extLst>
          </p:cNvPr>
          <p:cNvCxnSpPr>
            <a:cxnSpLocks/>
          </p:cNvCxnSpPr>
          <p:nvPr/>
        </p:nvCxnSpPr>
        <p:spPr>
          <a:xfrm>
            <a:off x="7137046" y="694838"/>
            <a:ext cx="773724" cy="0"/>
          </a:xfrm>
          <a:prstGeom prst="straightConnector1">
            <a:avLst/>
          </a:prstGeom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884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FEAD50-1E94-4B66-990A-1445AD16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26" y="444798"/>
            <a:ext cx="1150382" cy="1728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A401B-E4F6-430B-8F0F-4F9959F2143D}"/>
              </a:ext>
            </a:extLst>
          </p:cNvPr>
          <p:cNvSpPr txBox="1"/>
          <p:nvPr/>
        </p:nvSpPr>
        <p:spPr>
          <a:xfrm>
            <a:off x="9106830" y="2173514"/>
            <a:ext cx="240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TSIGELE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08740A-081D-437E-B7A2-35EF52E2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1" y="918029"/>
            <a:ext cx="4483877" cy="2510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D1463-96AA-4F35-994B-AA0F467A1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22" y="3429000"/>
            <a:ext cx="4045331" cy="30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5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8740A-081D-437E-B7A2-35EF52E2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803730"/>
            <a:ext cx="2105058" cy="1178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BA0E73-6C0B-461A-B845-373928199C2D}"/>
              </a:ext>
            </a:extLst>
          </p:cNvPr>
          <p:cNvSpPr/>
          <p:nvPr/>
        </p:nvSpPr>
        <p:spPr>
          <a:xfrm>
            <a:off x="571502" y="803730"/>
            <a:ext cx="770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Махараш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Нойштат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14-ый век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87406-8183-4DD9-A89A-912C65CFDFDE}"/>
              </a:ext>
            </a:extLst>
          </p:cNvPr>
          <p:cNvSpPr/>
          <p:nvPr/>
        </p:nvSpPr>
        <p:spPr>
          <a:xfrm>
            <a:off x="571502" y="2399168"/>
            <a:ext cx="1114424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4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Элияху</a:t>
            </a:r>
            <a:r>
              <a:rPr lang="ru-RU" sz="4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Бахур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Бове Бух, 1541</a:t>
            </a:r>
          </a:p>
          <a:p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 моего сына, и передай его на кормление жене, и позаботься, чтоб у него было всё необходимое, а когда заплачет, прикажи спеть ему!</a:t>
            </a:r>
          </a:p>
          <a:p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571B5-053D-433F-98B5-3B75DAA17DCE}"/>
              </a:ext>
            </a:extLst>
          </p:cNvPr>
          <p:cNvSpPr/>
          <p:nvPr/>
        </p:nvSpPr>
        <p:spPr>
          <a:xfrm>
            <a:off x="9053813" y="2083143"/>
            <a:ext cx="17139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800" b="1" dirty="0">
                <a:solidFill>
                  <a:srgbClr val="222222"/>
                </a:solidFill>
                <a:latin typeface="Arial" panose="020B0604020202020204" pitchFamily="34" charset="0"/>
              </a:rPr>
              <a:t>רבי שלום בן יצחק </a:t>
            </a:r>
            <a:r>
              <a:rPr lang="he-IL" sz="800" b="1" dirty="0" err="1">
                <a:solidFill>
                  <a:srgbClr val="222222"/>
                </a:solidFill>
                <a:latin typeface="Arial" panose="020B0604020202020204" pitchFamily="34" charset="0"/>
              </a:rPr>
              <a:t>זעקיל</a:t>
            </a:r>
            <a:r>
              <a:rPr lang="he-IL" sz="800" b="1" dirty="0">
                <a:solidFill>
                  <a:srgbClr val="222222"/>
                </a:solidFill>
                <a:latin typeface="Arial" panose="020B0604020202020204" pitchFamily="34" charset="0"/>
              </a:rPr>
              <a:t>, נפטר 1413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7351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8740A-081D-437E-B7A2-35EF52E2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803730"/>
            <a:ext cx="2105058" cy="1178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BA0E73-6C0B-461A-B845-373928199C2D}"/>
              </a:ext>
            </a:extLst>
          </p:cNvPr>
          <p:cNvSpPr/>
          <p:nvPr/>
        </p:nvSpPr>
        <p:spPr>
          <a:xfrm>
            <a:off x="571502" y="803730"/>
            <a:ext cx="770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Сэфер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Хасидим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13-ый век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87406-8183-4DD9-A89A-912C65CFDFDE}"/>
              </a:ext>
            </a:extLst>
          </p:cNvPr>
          <p:cNvSpPr/>
          <p:nvPr/>
        </p:nvSpPr>
        <p:spPr>
          <a:xfrm>
            <a:off x="571502" y="2399168"/>
            <a:ext cx="111442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Тот, у кого есть маленький сын в колыбельке, чтобы он не плакал – нельзя петь ему ни песни неевреев, ни песнопения Израиля, предназначенные для Всевышнего. Однако, если есть набор стихов из Писания или Талмуда, и он их напевает, чтобы запомнить и не забыть, несмотря на то, что младенец умолкает и успокаивается – это разрешается. </a:t>
            </a:r>
          </a:p>
        </p:txBody>
      </p:sp>
    </p:spTree>
    <p:extLst>
      <p:ext uri="{BB962C8B-B14F-4D97-AF65-F5344CB8AC3E}">
        <p14:creationId xmlns:p14="http://schemas.microsoft.com/office/powerpoint/2010/main" val="2179794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8740A-081D-437E-B7A2-35EF52E2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803730"/>
            <a:ext cx="2105058" cy="1178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24CE5-359D-404E-B6D7-903E3B5DC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03" y="1576734"/>
            <a:ext cx="5680628" cy="35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9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08740A-081D-437E-B7A2-35EF52E25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803730"/>
            <a:ext cx="2105058" cy="1178832"/>
          </a:xfrm>
          <a:prstGeom prst="rect">
            <a:avLst/>
          </a:prstGeom>
        </p:spPr>
      </p:pic>
      <p:pic>
        <p:nvPicPr>
          <p:cNvPr id="2" name="16 Zolst azoy lebn un zayn gezind">
            <a:hlinkClick r:id="" action="ppaction://media"/>
            <a:extLst>
              <a:ext uri="{FF2B5EF4-FFF2-40B4-BE49-F238E27FC236}">
                <a16:creationId xmlns:a16="http://schemas.microsoft.com/office/drawing/2014/main" id="{7F82CEA7-3049-4888-8CCF-43B65F683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5800" y="476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14F0F-5F4D-4379-9808-BBCA76D0D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2" y="975180"/>
            <a:ext cx="3810288" cy="463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9AF9E-52A4-4D50-B75B-FC2B41F0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38" y="492048"/>
            <a:ext cx="4002317" cy="58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B7BAB-79C6-448A-8CB2-69610387B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7" y="1092538"/>
            <a:ext cx="6749415" cy="467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lly Picon Abi Gezunt 'Mamele', 1938">
            <a:hlinkClick r:id="" action="ppaction://media"/>
            <a:extLst>
              <a:ext uri="{FF2B5EF4-FFF2-40B4-BE49-F238E27FC236}">
                <a16:creationId xmlns:a16="http://schemas.microsoft.com/office/drawing/2014/main" id="{C1F263BC-D083-4C59-A281-B0E4E087B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1840" y="1012874"/>
            <a:ext cx="5738152" cy="43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383" y="-32346"/>
            <a:ext cx="3087433" cy="73480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лирические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101823-07C6-4AEF-AF49-8F4DF19AD155}"/>
              </a:ext>
            </a:extLst>
          </p:cNvPr>
          <p:cNvSpPr txBox="1">
            <a:spLocks/>
          </p:cNvSpPr>
          <p:nvPr/>
        </p:nvSpPr>
        <p:spPr>
          <a:xfrm>
            <a:off x="6817411" y="33511"/>
            <a:ext cx="4842492" cy="7348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повествовательные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586BFB-FEA3-4AB7-81A9-F7E31678763F}"/>
              </a:ext>
            </a:extLst>
          </p:cNvPr>
          <p:cNvSpPr txBox="1">
            <a:spLocks/>
          </p:cNvSpPr>
          <p:nvPr/>
        </p:nvSpPr>
        <p:spPr>
          <a:xfrm>
            <a:off x="4343816" y="3312511"/>
            <a:ext cx="3448094" cy="7348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E4605-0C5D-4AD3-994D-6C7241C1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" y="845725"/>
            <a:ext cx="3326583" cy="2303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AAEF5-660C-44F5-93A1-66D17DB3D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95" y="4210961"/>
            <a:ext cx="3012609" cy="229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CC8B2-3CA0-414D-9EA8-E77E091A0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89" y="850139"/>
            <a:ext cx="3448094" cy="22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4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001074-8CEE-40E1-9729-0501384F5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4" y="297399"/>
            <a:ext cx="2364283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ABADA-B179-4BBF-8598-8B41CD68B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87" y="2528886"/>
            <a:ext cx="2364282" cy="1773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2E8F7F-A06E-4281-8C95-45761BC608EE}"/>
              </a:ext>
            </a:extLst>
          </p:cNvPr>
          <p:cNvSpPr/>
          <p:nvPr/>
        </p:nvSpPr>
        <p:spPr>
          <a:xfrm>
            <a:off x="522914" y="643789"/>
            <a:ext cx="59435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женщины, поющие в голос во время работы, лучше бы это предотвратить. Но если они не слушаются – предпочтительней, чтоб грешили по ошибке, чем сознательно.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608EA-B65E-4D01-AF4F-701B50D20B5D}"/>
              </a:ext>
            </a:extLst>
          </p:cNvPr>
          <p:cNvSpPr txBox="1"/>
          <p:nvPr/>
        </p:nvSpPr>
        <p:spPr>
          <a:xfrm>
            <a:off x="4814887" y="5567880"/>
            <a:ext cx="594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Йоэль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Сиркис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1561-1640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8635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ABADA-B179-4BBF-8598-8B41CD68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37" y="1214436"/>
            <a:ext cx="2364282" cy="1773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C49A0-A168-49EB-A7E0-063BE155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36" y="528637"/>
            <a:ext cx="269722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D1C34-A540-4BD0-AA87-7D2CB35BD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38" y="3429000"/>
            <a:ext cx="2373186" cy="1643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3A188B-6524-4FDB-88E7-630F086CB7DB}"/>
              </a:ext>
            </a:extLst>
          </p:cNvPr>
          <p:cNvSpPr txBox="1"/>
          <p:nvPr/>
        </p:nvSpPr>
        <p:spPr>
          <a:xfrm>
            <a:off x="3643313" y="5567880"/>
            <a:ext cx="7115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Цви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Гирш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Койдановер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1655-1712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028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2E8F7F-A06E-4281-8C95-45761BC608EE}"/>
              </a:ext>
            </a:extLst>
          </p:cNvPr>
          <p:cNvSpPr/>
          <p:nvPr/>
        </p:nvSpPr>
        <p:spPr>
          <a:xfrm>
            <a:off x="522913" y="643789"/>
            <a:ext cx="71513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печке горит огонёк,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камина выходит дым.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вспомню про милого друга,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 рвётся из тела вон!</a:t>
            </a:r>
            <a:endParaRPr lang="ru-RU" sz="7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608EA-B65E-4D01-AF4F-701B50D20B5D}"/>
              </a:ext>
            </a:extLst>
          </p:cNvPr>
          <p:cNvSpPr txBox="1"/>
          <p:nvPr/>
        </p:nvSpPr>
        <p:spPr>
          <a:xfrm>
            <a:off x="699606" y="5339280"/>
            <a:ext cx="10792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Оршанский, «Простонародные песни русских евреев», 1867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7754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2E8F7F-A06E-4281-8C95-45761BC608EE}"/>
              </a:ext>
            </a:extLst>
          </p:cNvPr>
          <p:cNvSpPr/>
          <p:nvPr/>
        </p:nvSpPr>
        <p:spPr>
          <a:xfrm>
            <a:off x="522912" y="643789"/>
            <a:ext cx="89068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припечик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файерл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ойсн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коймен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ройх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дермон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 майн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башертн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Фарлир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их, ой,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мойех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дройсн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регндл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штибеле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парне.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ганцер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фрейд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 из битер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марне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096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2E8F7F-A06E-4281-8C95-45761BC608EE}"/>
              </a:ext>
            </a:extLst>
          </p:cNvPr>
          <p:cNvSpPr/>
          <p:nvPr/>
        </p:nvSpPr>
        <p:spPr>
          <a:xfrm>
            <a:off x="561806" y="305068"/>
            <a:ext cx="890683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бейде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шпилн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зайнен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бейде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Гот а пор.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Шверн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айзн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цвей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-драй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Цвей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-драй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ойф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афиле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кедай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 полк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арайн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шикн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мучен вел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шнайдерай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omir beyde">
            <a:hlinkClick r:id="" action="ppaction://media"/>
            <a:extLst>
              <a:ext uri="{FF2B5EF4-FFF2-40B4-BE49-F238E27FC236}">
                <a16:creationId xmlns:a16="http://schemas.microsoft.com/office/drawing/2014/main" id="{F4B0BFDA-1A85-4B2A-9A33-0883FE851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3253" y="5234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2E8F7F-A06E-4281-8C95-45761BC608EE}"/>
              </a:ext>
            </a:extLst>
          </p:cNvPr>
          <p:cNvSpPr/>
          <p:nvPr/>
        </p:nvSpPr>
        <p:spPr>
          <a:xfrm>
            <a:off x="519602" y="493289"/>
            <a:ext cx="89068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шнайдерай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 их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зих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мучен,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 их ин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гройс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вест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дайн службе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кумен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Золсту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зогн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хбин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алте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8822D-CBD3-4DD6-B08C-9220AA847C9A}"/>
              </a:ext>
            </a:extLst>
          </p:cNvPr>
          <p:cNvSpPr txBox="1"/>
          <p:nvPr/>
        </p:nvSpPr>
        <p:spPr>
          <a:xfrm>
            <a:off x="699606" y="5339280"/>
            <a:ext cx="1079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Р. Рубин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91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681669-0DC8-40A8-82D9-218D580D5241}"/>
              </a:ext>
            </a:extLst>
          </p:cNvPr>
          <p:cNvSpPr txBox="1"/>
          <p:nvPr/>
        </p:nvSpPr>
        <p:spPr>
          <a:xfrm>
            <a:off x="699606" y="5339280"/>
            <a:ext cx="107927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С.Д. Магид (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Grözinger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S. Hudak-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Lazić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2008)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9A1BFB-A48C-44CD-8602-49F72907BEE4}"/>
              </a:ext>
            </a:extLst>
          </p:cNvPr>
          <p:cNvSpPr txBox="1"/>
          <p:nvPr/>
        </p:nvSpPr>
        <p:spPr>
          <a:xfrm>
            <a:off x="699605" y="1117800"/>
            <a:ext cx="1079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A-B-C-D</a:t>
            </a:r>
          </a:p>
        </p:txBody>
      </p:sp>
      <p:pic>
        <p:nvPicPr>
          <p:cNvPr id="2" name="MISHAS OPERATSIYE SHORT">
            <a:hlinkClick r:id="" action="ppaction://media"/>
            <a:extLst>
              <a:ext uri="{FF2B5EF4-FFF2-40B4-BE49-F238E27FC236}">
                <a16:creationId xmlns:a16="http://schemas.microsoft.com/office/drawing/2014/main" id="{6133E186-B6C1-4ECA-8995-A612614CB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3520" y="448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5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D8A48-4723-474A-AD01-F7D56B916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88" y="1786636"/>
            <a:ext cx="4927092" cy="32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4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TH RUBIN MEYDELE DU SHEYNS">
            <a:hlinkClick r:id="" action="ppaction://media"/>
            <a:extLst>
              <a:ext uri="{FF2B5EF4-FFF2-40B4-BE49-F238E27FC236}">
                <a16:creationId xmlns:a16="http://schemas.microsoft.com/office/drawing/2014/main" id="{07CD3E7D-806F-48E4-ABDA-DE78B3E86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700" y="5352196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947134-4883-4076-B795-6B3B0A4C5B9C}"/>
              </a:ext>
            </a:extLst>
          </p:cNvPr>
          <p:cNvSpPr/>
          <p:nvPr/>
        </p:nvSpPr>
        <p:spPr>
          <a:xfrm>
            <a:off x="406400" y="2866713"/>
            <a:ext cx="8798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Красивая девушка, прекрасная девушка!</a:t>
            </a:r>
            <a:endParaRPr lang="ru-RU" sz="14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Загадаю тебе </a:t>
            </a:r>
            <a:r>
              <a:rPr lang="ru-RU" sz="3200" b="1" dirty="0" err="1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загадочку</a:t>
            </a: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выше дома,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что скорее мыши?</a:t>
            </a:r>
            <a:endParaRPr lang="ru-RU" sz="60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64B4-E945-4A7A-8F1F-3894E98F514F}"/>
              </a:ext>
            </a:extLst>
          </p:cNvPr>
          <p:cNvSpPr/>
          <p:nvPr/>
        </p:nvSpPr>
        <p:spPr>
          <a:xfrm>
            <a:off x="203199" y="381230"/>
            <a:ext cx="843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мейделе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файнс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мейделе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шейнс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!</a:t>
            </a:r>
          </a:p>
          <a:p>
            <a:pPr algn="l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Их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вэл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дир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эпес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фрегн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ретениш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клейнс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: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Вос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из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h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ехер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фун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а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ойз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флинкер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мойз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749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47134-4883-4076-B795-6B3B0A4C5B9C}"/>
              </a:ext>
            </a:extLst>
          </p:cNvPr>
          <p:cNvSpPr/>
          <p:nvPr/>
        </p:nvSpPr>
        <p:spPr>
          <a:xfrm>
            <a:off x="406400" y="2866713"/>
            <a:ext cx="8798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 глупый парень, глупый хлопец!</a:t>
            </a:r>
            <a:endParaRPr lang="ru-RU" sz="14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Нет ума у тебя в голове: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Дым выше дома,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 скорее мыши!</a:t>
            </a:r>
            <a:endParaRPr lang="ru-RU" sz="60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64B4-E945-4A7A-8F1F-3894E98F514F}"/>
              </a:ext>
            </a:extLst>
          </p:cNvPr>
          <p:cNvSpPr/>
          <p:nvPr/>
        </p:nvSpPr>
        <p:spPr>
          <a:xfrm>
            <a:off x="203199" y="381230"/>
            <a:ext cx="843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наришер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бохер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наришер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хлоп!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ho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дох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ништ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кейн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сейхл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ин дайн коп!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Дер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ройх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из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ехер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ойз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кац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флинкер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мойз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522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DE4605-0C5D-4AD3-994D-6C7241C1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27" y="517113"/>
            <a:ext cx="2971506" cy="2303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AAEF5-660C-44F5-93A1-66D17DB3D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62" y="3549785"/>
            <a:ext cx="2409835" cy="2932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CC8B2-3CA0-414D-9EA8-E77E091A0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14" y="517113"/>
            <a:ext cx="3741878" cy="213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94751-930F-4448-A53D-52655D786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39" y="3549785"/>
            <a:ext cx="2101455" cy="28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47134-4883-4076-B795-6B3B0A4C5B9C}"/>
              </a:ext>
            </a:extLst>
          </p:cNvPr>
          <p:cNvSpPr/>
          <p:nvPr/>
        </p:nvSpPr>
        <p:spPr>
          <a:xfrm>
            <a:off x="596900" y="3082613"/>
            <a:ext cx="8798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Красивая девушка, прекрасная девушка!</a:t>
            </a:r>
            <a:endParaRPr lang="ru-RU" sz="14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Загадаю тебе </a:t>
            </a:r>
            <a:r>
              <a:rPr lang="ru-RU" sz="3200" b="1" dirty="0" err="1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загадочку</a:t>
            </a: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какой ложечки нет ручки,</a:t>
            </a:r>
          </a:p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 какого мельника нет мельницы?</a:t>
            </a:r>
            <a:endParaRPr lang="ru-RU" sz="60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64B4-E945-4A7A-8F1F-3894E98F514F}"/>
              </a:ext>
            </a:extLst>
          </p:cNvPr>
          <p:cNvSpPr/>
          <p:nvPr/>
        </p:nvSpPr>
        <p:spPr>
          <a:xfrm>
            <a:off x="457199" y="682232"/>
            <a:ext cx="843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мейделе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мейделе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вэл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эпес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фрегн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ретениш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Вос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фар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лефл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из он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штил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фар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милнер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он а мил?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1583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47134-4883-4076-B795-6B3B0A4C5B9C}"/>
              </a:ext>
            </a:extLst>
          </p:cNvPr>
          <p:cNvSpPr/>
          <p:nvPr/>
        </p:nvSpPr>
        <p:spPr>
          <a:xfrm>
            <a:off x="406400" y="2866713"/>
            <a:ext cx="8798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 глупый парень, глупый хлопец!</a:t>
            </a:r>
            <a:endParaRPr lang="ru-RU" sz="14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Нет ума у тебя в голове: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Сломанная ложечка - без ручки,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Погорелый мельник – без мельницы!</a:t>
            </a:r>
            <a:endParaRPr lang="ru-RU" sz="60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64B4-E945-4A7A-8F1F-3894E98F514F}"/>
              </a:ext>
            </a:extLst>
          </p:cNvPr>
          <p:cNvSpPr/>
          <p:nvPr/>
        </p:nvSpPr>
        <p:spPr>
          <a:xfrm>
            <a:off x="203199" y="381230"/>
            <a:ext cx="843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наришер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бохер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наришер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хлоп!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ho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дох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ништ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кейн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сейхл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ин дайн коп!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цеброхене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лефл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он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штил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опгебрентер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милнер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кайн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мил!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6964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47134-4883-4076-B795-6B3B0A4C5B9C}"/>
              </a:ext>
            </a:extLst>
          </p:cNvPr>
          <p:cNvSpPr/>
          <p:nvPr/>
        </p:nvSpPr>
        <p:spPr>
          <a:xfrm>
            <a:off x="596900" y="3082613"/>
            <a:ext cx="8798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Красивая девушка, прекрасная девушка!</a:t>
            </a:r>
            <a:endParaRPr lang="ru-RU" sz="14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Загадаю тебе </a:t>
            </a:r>
            <a:r>
              <a:rPr lang="ru-RU" sz="3200" b="1" dirty="0" err="1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загадочку</a:t>
            </a: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Какой король не имеет страны,</a:t>
            </a:r>
          </a:p>
          <a:p>
            <a:pPr marL="457200"/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 какой воде нет песка?</a:t>
            </a:r>
            <a:endParaRPr lang="ru-RU" sz="60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64B4-E945-4A7A-8F1F-3894E98F514F}"/>
              </a:ext>
            </a:extLst>
          </p:cNvPr>
          <p:cNvSpPr/>
          <p:nvPr/>
        </p:nvSpPr>
        <p:spPr>
          <a:xfrm>
            <a:off x="457199" y="682232"/>
            <a:ext cx="843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мейделе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мейделе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вэл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эпес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фрегн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ретениш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клейнс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Вос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фар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кейсер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из он а ланд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фар а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васер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он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замд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1471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47134-4883-4076-B795-6B3B0A4C5B9C}"/>
              </a:ext>
            </a:extLst>
          </p:cNvPr>
          <p:cNvSpPr/>
          <p:nvPr/>
        </p:nvSpPr>
        <p:spPr>
          <a:xfrm>
            <a:off x="406400" y="2866713"/>
            <a:ext cx="87988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 глупый парень, глупый хлопец!</a:t>
            </a:r>
            <a:endParaRPr lang="ru-RU" sz="14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Нет ума у тебя в голове: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Карточный король не имеет страны,</a:t>
            </a: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Слёзы в глазах – вот она, вода без песка!</a:t>
            </a:r>
            <a:endParaRPr lang="ru-RU" sz="6000" b="1" dirty="0">
              <a:solidFill>
                <a:srgbClr val="FF7C8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164B4-E945-4A7A-8F1F-3894E98F514F}"/>
              </a:ext>
            </a:extLst>
          </p:cNvPr>
          <p:cNvSpPr/>
          <p:nvPr/>
        </p:nvSpPr>
        <p:spPr>
          <a:xfrm>
            <a:off x="203199" y="381230"/>
            <a:ext cx="84328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наришер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бохер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наришер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хлоп!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ho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дох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ништ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кейн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сейхл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ин дайн коп!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кейсер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кортн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нит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кейн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ланд, </a:t>
            </a:r>
          </a:p>
          <a:p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Трерн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ойгн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зенен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он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замд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1795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4090E9B1-0DB9-462D-9BC6-2D70FEFF66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339174"/>
              </p:ext>
            </p:extLst>
          </p:nvPr>
        </p:nvGraphicFramePr>
        <p:xfrm>
          <a:off x="126609" y="305577"/>
          <a:ext cx="12065391" cy="5322062"/>
        </p:xfrm>
        <a:graphic>
          <a:graphicData uri="http://schemas.openxmlformats.org/drawingml/2006/table">
            <a:tbl>
              <a:tblPr firstRow="1" firstCol="1" bandRow="1"/>
              <a:tblGrid>
                <a:gridCol w="5950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4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Цвишн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берг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грине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Штромт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васер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зейер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тиф.</a:t>
                      </a:r>
                      <a:endParaRPr lang="en-US" sz="3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дортн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зенен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фишн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мильйонен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зей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швимен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дорт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арим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Меж зелёными горами</a:t>
                      </a:r>
                    </a:p>
                    <a:p>
                      <a:pPr algn="l" rtl="1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Речка течет, очень глубокая.</a:t>
                      </a:r>
                    </a:p>
                    <a:p>
                      <a:pPr algn="l" rtl="1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И там миллионы рыб,</a:t>
                      </a:r>
                    </a:p>
                    <a:p>
                      <a:pPr algn="l" rtl="1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Плавают себе туда сюда.</a:t>
                      </a:r>
                    </a:p>
                    <a:p>
                      <a:pPr algn="r" rtl="1"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дер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фишер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швимт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дорт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арим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Мит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зайн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лодке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афн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брейтн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тайх</a:t>
                      </a: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Зейт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эр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зицндик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мейдл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шейне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Шейн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геклейдет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ин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зейер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райх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И там плывёт себе рыбак,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На своей лодке, по широкой реке.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Видит он – сидит девушка красивая,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Красиво одета и очень богато.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YIDDISHballad">
            <a:hlinkClick r:id="" action="ppaction://media"/>
            <a:extLst>
              <a:ext uri="{FF2B5EF4-FFF2-40B4-BE49-F238E27FC236}">
                <a16:creationId xmlns:a16="http://schemas.microsoft.com/office/drawing/2014/main" id="{CC4C5DD4-58C0-4F3A-AB34-D804F28B1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100" y="5322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5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4090E9B1-0DB9-462D-9BC6-2D70FEFF66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233844"/>
              </p:ext>
            </p:extLst>
          </p:nvPr>
        </p:nvGraphicFramePr>
        <p:xfrm>
          <a:off x="342900" y="903262"/>
          <a:ext cx="11468099" cy="4678300"/>
        </p:xfrm>
        <a:graphic>
          <a:graphicData uri="http://schemas.openxmlformats.org/drawingml/2006/table">
            <a:tbl>
              <a:tblPr firstRow="1" firstCol="1" bandRow="1"/>
              <a:tblGrid>
                <a:gridCol w="626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6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кинд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алт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аф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ире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ент</a:t>
                      </a:r>
                      <a:endParaRPr lang="ru-RU" sz="3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Цвей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туг из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дос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алт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Алейн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из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мейдл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шейне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Шейн из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дос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гор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гешталт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В руках она держит ребёнка,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Два дня как родился.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А сама красивая девушка,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С очень красивым лицом.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«Ой,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фишн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фишн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ерт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нор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ци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Их </a:t>
                      </a: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об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айх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гебрахт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матоне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цу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фирн.</a:t>
                      </a:r>
                      <a:endParaRPr lang="en-US" sz="30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Алейн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из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дос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эйн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гитер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бисн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Ир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золт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дем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ойх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генисн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!»</a:t>
                      </a: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«Ой, рыбы-рыбы, послушайте: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Я вам принесла подарочек.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Очень лакомый кусочек,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Вам вполне понравится!»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315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4090E9B1-0DB9-462D-9BC6-2D70FEFF66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692009"/>
              </p:ext>
            </p:extLst>
          </p:nvPr>
        </p:nvGraphicFramePr>
        <p:xfrm>
          <a:off x="187374" y="431990"/>
          <a:ext cx="11903026" cy="4742942"/>
        </p:xfrm>
        <a:graphic>
          <a:graphicData uri="http://schemas.openxmlformats.org/drawingml/2006/table">
            <a:tbl>
              <a:tblPr firstRow="1" firstCol="1" bandRow="1"/>
              <a:tblGrid>
                <a:gridCol w="6505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«Ой,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кинд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майн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кинд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нем он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бруст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Дос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лецте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мол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тисте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зэйгн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!»</a:t>
                      </a:r>
                    </a:p>
                    <a:p>
                      <a:pPr marL="0" indent="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–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митерс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ойгн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трерн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флисн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–</a:t>
                      </a:r>
                    </a:p>
                    <a:p>
                      <a:pPr marL="0" indent="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«Их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ти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дир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ду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майн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кинд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30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авеклейгн</a:t>
                      </a:r>
                      <a:r>
                        <a:rPr lang="ru-RU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!»</a:t>
                      </a: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«Дитя моё, возьми грудь,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В последний раз кормлю!»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- Из глаз матери текут слёзы -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«Тебя здесь, дитя, укладываю!»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«Ой, дер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фотер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дер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мердер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эр 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от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дос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кинд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аф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дер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велт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гебрахт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Алейн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зицт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эр ин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зайн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цимер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фаршлосн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ёх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дарф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тройерн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сай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туг,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сай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нахт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«Ой, твой отец, убийца,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Что ребенка на свет принес,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Сам заперся в своей комнате,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А мне горевать и днём и ночью.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221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B60461-65D5-4906-9F97-16774941A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89153"/>
              </p:ext>
            </p:extLst>
          </p:nvPr>
        </p:nvGraphicFramePr>
        <p:xfrm>
          <a:off x="241300" y="749300"/>
          <a:ext cx="11760200" cy="5067299"/>
        </p:xfrm>
        <a:graphic>
          <a:graphicData uri="http://schemas.openxmlformats.org/drawingml/2006/table">
            <a:tbl>
              <a:tblPr firstRow="1" firstCol="1" bandRow="1"/>
              <a:tblGrid>
                <a:gridCol w="6286500">
                  <a:extLst>
                    <a:ext uri="{9D8B030D-6E8A-4147-A177-3AD203B41FA5}">
                      <a16:colId xmlns:a16="http://schemas.microsoft.com/office/drawing/2014/main" val="2950673489"/>
                    </a:ext>
                  </a:extLst>
                </a:gridCol>
                <a:gridCol w="5473700">
                  <a:extLst>
                    <a:ext uri="{9D8B030D-6E8A-4147-A177-3AD203B41FA5}">
                      <a16:colId xmlns:a16="http://schemas.microsoft.com/office/drawing/2014/main" val="2070911598"/>
                    </a:ext>
                  </a:extLst>
                </a:gridCol>
              </a:tblGrid>
              <a:tr h="2502524">
                <a:tc>
                  <a:txBody>
                    <a:bodyPr/>
                    <a:lstStyle/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Эр 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от мир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цугезогт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голдене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берг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голдене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шлесер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Эр 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от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мих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упгекойлет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ун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шверд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ун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а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месер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!</a:t>
                      </a: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Он мне обещал золотые горы,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И золотые крепости – 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Он меня зарезал без ножа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И без меча!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7919151"/>
                  </a:ext>
                </a:extLst>
              </a:tr>
              <a:tr h="2564775">
                <a:tc>
                  <a:txBody>
                    <a:bodyPr/>
                    <a:lstStyle/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Эр 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от мир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гешворн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ба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зайн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эйдлкайт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Ин ба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зайне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аделе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увес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;</a:t>
                      </a:r>
                    </a:p>
                    <a:p>
                      <a:pPr marL="38100"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Ба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зайне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элтерн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ин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вайнгортн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- </a:t>
                      </a:r>
                    </a:p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об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ёх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гелейбт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азой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 ин </a:t>
                      </a: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тоэс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!»</a:t>
                      </a:r>
                    </a:p>
                    <a:p>
                      <a:pPr marL="38100" algn="l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Он мне клялся честью,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И своими родными родителями;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У них в винограднике – </a:t>
                      </a:r>
                    </a:p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ru-RU" sz="3000" dirty="0">
                          <a:solidFill>
                            <a:srgbClr val="FF7C80"/>
                          </a:solidFill>
                          <a:effectLst/>
                          <a:latin typeface="Times New Roman"/>
                          <a:ea typeface="Times New Roman"/>
                        </a:rPr>
                        <a:t>Как же я могла так ошибиться!»</a:t>
                      </a:r>
                      <a:endParaRPr lang="en-US" sz="3000" dirty="0">
                        <a:solidFill>
                          <a:srgbClr val="FF7C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724" marR="4872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0875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360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5E425D6-45A8-4E50-8EF4-9DA5E209A6BC}"/>
              </a:ext>
            </a:extLst>
          </p:cNvPr>
          <p:cNvSpPr txBox="1">
            <a:spLocks/>
          </p:cNvSpPr>
          <p:nvPr/>
        </p:nvSpPr>
        <p:spPr>
          <a:xfrm>
            <a:off x="285749" y="80168"/>
            <a:ext cx="11668125" cy="6377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Лэй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омус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ки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эхейе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–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дунай-дунай-дунай</a:t>
            </a:r>
            <a:endParaRPr lang="ru-RU" sz="3000" dirty="0">
              <a:solidFill>
                <a:srgbClr val="FFFF00"/>
              </a:solidFill>
              <a:latin typeface="Times New Roman"/>
              <a:ea typeface="Calibri"/>
              <a:cs typeface="+mj-cs"/>
            </a:endParaRPr>
          </a:p>
          <a:p>
            <a:pPr algn="l">
              <a:lnSpc>
                <a:spcPct val="100000"/>
              </a:lnSpc>
            </a:pP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Ваасапер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масей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-ко –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дунай-дунай-дун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.</a:t>
            </a:r>
            <a:endParaRPr lang="he-IL" sz="3000" dirty="0">
              <a:solidFill>
                <a:srgbClr val="FFFF00"/>
              </a:solidFill>
              <a:latin typeface="Times New Roman"/>
              <a:ea typeface="Calibri"/>
              <a:cs typeface="+mj-cs"/>
            </a:endParaRPr>
          </a:p>
          <a:p>
            <a:pPr algn="l">
              <a:lnSpc>
                <a:spcPct val="100000"/>
              </a:lnSpc>
            </a:pP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Их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виль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нит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штарбн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, их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виль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нор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лэбн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- " "</a:t>
            </a:r>
          </a:p>
          <a:p>
            <a:pPr algn="l">
              <a:lnSpc>
                <a:spcPct val="100000"/>
              </a:lnSpc>
            </a:pP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Их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виль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нор Гот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лойбн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– " "</a:t>
            </a:r>
          </a:p>
          <a:p>
            <a:pPr algn="l">
              <a:lnSpc>
                <a:spcPct val="100000"/>
              </a:lnSpc>
            </a:pP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Не хачу умирать, хачу я жить - " "</a:t>
            </a:r>
          </a:p>
          <a:p>
            <a:pPr algn="l">
              <a:lnSpc>
                <a:spcPct val="100000"/>
              </a:lnSpc>
            </a:pP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Хачу я Богу </a:t>
            </a:r>
            <a:r>
              <a:rPr lang="ru-RU" sz="30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пахвалить</a:t>
            </a:r>
            <a:r>
              <a:rPr lang="ru-RU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- " ".</a:t>
            </a:r>
          </a:p>
          <a:p>
            <a:pPr lvl="8" algn="l">
              <a:lnSpc>
                <a:spcPct val="10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	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Ясойр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йисрани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ко - " "</a:t>
            </a:r>
          </a:p>
          <a:p>
            <a:pPr lvl="8" algn="l">
              <a:lnSpc>
                <a:spcPct val="10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	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Веламовес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лэй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несонони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</a:rPr>
              <a:t> - " "</a:t>
            </a:r>
            <a:endParaRPr lang="ru-RU" sz="3200" dirty="0">
              <a:solidFill>
                <a:srgbClr val="FFFF00"/>
              </a:solidFill>
              <a:latin typeface="Times New Roman"/>
              <a:ea typeface="Calibri"/>
              <a:cs typeface="+mj-cs"/>
            </a:endParaRPr>
          </a:p>
          <a:p>
            <a:pPr lvl="8" algn="l">
              <a:lnSpc>
                <a:spcPct val="10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	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Штроф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мих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Гот,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вифл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ди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вилст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</a:rPr>
              <a:t> - " "</a:t>
            </a:r>
            <a:endParaRPr lang="ru-RU" sz="3200" dirty="0">
              <a:solidFill>
                <a:srgbClr val="FFFF00"/>
              </a:solidFill>
              <a:latin typeface="Times New Roman"/>
              <a:ea typeface="Calibri"/>
              <a:cs typeface="+mj-cs"/>
            </a:endParaRPr>
          </a:p>
          <a:p>
            <a:pPr lvl="8" algn="l">
              <a:lnSpc>
                <a:spcPct val="10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	Нор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цум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тейт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гиб мир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ништ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</a:rPr>
              <a:t> - " "</a:t>
            </a:r>
            <a:endParaRPr lang="ru-RU" sz="3200" dirty="0">
              <a:solidFill>
                <a:srgbClr val="FFFF00"/>
              </a:solidFill>
              <a:latin typeface="Times New Roman"/>
              <a:ea typeface="Calibri"/>
              <a:cs typeface="+mj-cs"/>
            </a:endParaRPr>
          </a:p>
          <a:p>
            <a:pPr lvl="8" algn="l">
              <a:lnSpc>
                <a:spcPct val="10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	Карай мене Бог </a:t>
            </a:r>
            <a:r>
              <a:rPr lang="ru-RU" sz="3200" strike="sngStrike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што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сколька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ти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хочиш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,</a:t>
            </a:r>
          </a:p>
          <a:p>
            <a:pPr lvl="8" algn="l">
              <a:lnSpc>
                <a:spcPct val="10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	Толька и к смерти мине не давай! 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</a:rPr>
              <a:t>- " "</a:t>
            </a:r>
            <a:endParaRPr lang="he-IL" sz="3200" dirty="0">
              <a:solidFill>
                <a:srgbClr val="FFFF00"/>
              </a:solidFill>
              <a:latin typeface="Times New Roman"/>
              <a:ea typeface="Calibri"/>
              <a:cs typeface="+mj-cs"/>
            </a:endParaRPr>
          </a:p>
          <a:p>
            <a:pPr algn="r" rtl="1">
              <a:lnSpc>
                <a:spcPct val="100000"/>
              </a:lnSpc>
            </a:pPr>
            <a:r>
              <a:rPr lang="he-IL" sz="3000" dirty="0">
                <a:solidFill>
                  <a:srgbClr val="FFFF00"/>
                </a:solidFill>
                <a:latin typeface="Times New Roman"/>
                <a:ea typeface="Calibri"/>
                <a:cs typeface="+mj-cs"/>
              </a:rPr>
              <a:t>י</a:t>
            </a:r>
            <a:endParaRPr lang="he-IL" sz="30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4" name="yasor SHORT">
            <a:hlinkClick r:id="" action="ppaction://media"/>
            <a:extLst>
              <a:ext uri="{FF2B5EF4-FFF2-40B4-BE49-F238E27FC236}">
                <a16:creationId xmlns:a16="http://schemas.microsoft.com/office/drawing/2014/main" id="{82E79EBA-A9BA-4F4C-B8DB-F47E382E0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750" y="4038600"/>
            <a:ext cx="609600" cy="609600"/>
          </a:xfrm>
          <a:prstGeom prst="rect">
            <a:avLst/>
          </a:prstGeom>
        </p:spPr>
      </p:pic>
      <p:pic>
        <p:nvPicPr>
          <p:cNvPr id="5" name="domnye">
            <a:hlinkClick r:id="" action="ppaction://media"/>
            <a:extLst>
              <a:ext uri="{FF2B5EF4-FFF2-40B4-BE49-F238E27FC236}">
                <a16:creationId xmlns:a16="http://schemas.microsoft.com/office/drawing/2014/main" id="{0D7D702A-3348-4637-A0C2-20070D746A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50" y="5248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DE4605-0C5D-4AD3-994D-6C7241C1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" y="845725"/>
            <a:ext cx="3326583" cy="2303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AAEF5-660C-44F5-93A1-66D17DB3D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95" y="4210961"/>
            <a:ext cx="3012609" cy="229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CC8B2-3CA0-414D-9EA8-E77E091A0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89" y="850139"/>
            <a:ext cx="3448094" cy="22987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DA1D8A-A344-4A1B-8DBD-B42821821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6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0C2C58-541C-4C5C-9C77-B3A4647A9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" r="5323" b="3172"/>
          <a:stretch/>
        </p:blipFill>
        <p:spPr>
          <a:xfrm>
            <a:off x="921391" y="956603"/>
            <a:ext cx="3087901" cy="4965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AFF46-2132-4BC7-B619-D703379364C3}"/>
              </a:ext>
            </a:extLst>
          </p:cNvPr>
          <p:cNvSpPr txBox="1"/>
          <p:nvPr/>
        </p:nvSpPr>
        <p:spPr>
          <a:xfrm>
            <a:off x="4764260" y="305068"/>
            <a:ext cx="706198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Песен, употребляемых народом при увеселительных случаях, при всей склонности евреев к пению, у них нет…</a:t>
            </a: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только синагогальные песни, знакомые почти каждому еврею…</a:t>
            </a: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убаюкивания младенцев няньки распевают ничтожные песенки на разговорном языке.</a:t>
            </a:r>
          </a:p>
        </p:txBody>
      </p:sp>
    </p:spTree>
    <p:extLst>
      <p:ext uri="{BB962C8B-B14F-4D97-AF65-F5344CB8AC3E}">
        <p14:creationId xmlns:p14="http://schemas.microsoft.com/office/powerpoint/2010/main" val="3559592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DE4605-0C5D-4AD3-994D-6C7241C1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27" y="517113"/>
            <a:ext cx="2971506" cy="2303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AAEF5-660C-44F5-93A1-66D17DB3D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62" y="3549785"/>
            <a:ext cx="2409835" cy="2932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CC8B2-3CA0-414D-9EA8-E77E091A0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14" y="517113"/>
            <a:ext cx="3741878" cy="213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094751-930F-4448-A53D-52655D786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39" y="3549785"/>
            <a:ext cx="2101455" cy="28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70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5753" y="294303"/>
            <a:ext cx="7303617" cy="238760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Поэтика и музыка 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еврейских народных песен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76EB0-5BE4-4201-AB3C-3C1439480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5753" y="4306694"/>
            <a:ext cx="5312697" cy="165576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Михаэль Лукин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michael.lukin@gmail.com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93055-D71E-4B78-91C2-4CE0ECF25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7283" b="2"/>
          <a:stretch/>
        </p:blipFill>
        <p:spPr>
          <a:xfrm>
            <a:off x="454027" y="482422"/>
            <a:ext cx="3359797" cy="5833830"/>
          </a:xfrm>
          <a:prstGeom prst="rect">
            <a:avLst/>
          </a:prstGeom>
          <a:effectLst/>
        </p:spPr>
      </p:pic>
      <p:pic>
        <p:nvPicPr>
          <p:cNvPr id="4" name="04 yarkoni_verveyseyns">
            <a:hlinkClick r:id="" action="ppaction://media"/>
            <a:extLst>
              <a:ext uri="{FF2B5EF4-FFF2-40B4-BE49-F238E27FC236}">
                <a16:creationId xmlns:a16="http://schemas.microsoft.com/office/drawing/2014/main" id="{82713C31-07B8-4CF8-B55B-05218E66D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00" y="5962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6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5753" y="294303"/>
            <a:ext cx="7303617" cy="238760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Поэтика и музыка 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еврейских народных песен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76EB0-5BE4-4201-AB3C-3C1439480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5753" y="4306694"/>
            <a:ext cx="5312697" cy="165576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Михаэль Лукин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michael.lukin@gmail.com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93055-D71E-4B78-91C2-4CE0ECF25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7283" b="2"/>
          <a:stretch/>
        </p:blipFill>
        <p:spPr>
          <a:xfrm>
            <a:off x="454027" y="482422"/>
            <a:ext cx="3359797" cy="58338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804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3C109-EA5B-4274-93E1-5FED96E56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501">
            <a:off x="5900739" y="495300"/>
            <a:ext cx="3419475" cy="552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F98AE-6A7C-4995-924B-9206837F8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7610">
            <a:off x="1790608" y="463736"/>
            <a:ext cx="3896829" cy="55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53192-F8EA-40E3-9067-35B236F8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78" y="1042915"/>
            <a:ext cx="6157034" cy="47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61835-B4A9-4FE0-9085-57A82FDEC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16" y="5000883"/>
            <a:ext cx="1604749" cy="13156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670DC-CC9D-48BE-91BC-DA971513A890}"/>
              </a:ext>
            </a:extLst>
          </p:cNvPr>
          <p:cNvSpPr/>
          <p:nvPr/>
        </p:nvSpPr>
        <p:spPr>
          <a:xfrm>
            <a:off x="900113" y="808762"/>
            <a:ext cx="914370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Унтер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Янкелес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вигеле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Штейт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голдене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цигеле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цигеле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гефорн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андлен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Рожинкес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мандлен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бесте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схойре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Янкеле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лернен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Тойре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03 viglider_raz">
            <a:hlinkClick r:id="" action="ppaction://media"/>
            <a:extLst>
              <a:ext uri="{FF2B5EF4-FFF2-40B4-BE49-F238E27FC236}">
                <a16:creationId xmlns:a16="http://schemas.microsoft.com/office/drawing/2014/main" id="{BEDFEBDD-6FD6-4CFD-8395-2072390BD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584" y="5240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8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2D3DB-9A27-4957-BC31-84FDDF721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8" t="16666" r="28245" b="4168"/>
          <a:stretch/>
        </p:blipFill>
        <p:spPr bwMode="auto">
          <a:xfrm>
            <a:off x="2729246" y="342542"/>
            <a:ext cx="571887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952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C6A51659-D32B-4222-9EF5-8D1552CB9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8" t="16666" r="28245" b="4168"/>
          <a:stretch/>
        </p:blipFill>
        <p:spPr bwMode="auto">
          <a:xfrm>
            <a:off x="2463668" y="1585912"/>
            <a:ext cx="3687249" cy="373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297C1B-3AAF-44A1-9859-957178B81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762124"/>
            <a:ext cx="1499410" cy="922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14DF3-4C61-48E8-B122-21DB415A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04" y="907499"/>
            <a:ext cx="1185862" cy="962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45F8A-9D7A-4627-BCD5-1952B2E58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01" y="1809873"/>
            <a:ext cx="625161" cy="704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3F072-3277-4A34-ADCC-FE8D16AF1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64" y="3050814"/>
            <a:ext cx="933187" cy="618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2A9A9E-AC5C-4F21-94E0-DC3A9D52E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91" y="740326"/>
            <a:ext cx="1499807" cy="1129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923224-90DE-4B8F-95F0-0CD818C34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16" y="3995979"/>
            <a:ext cx="1824037" cy="623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4F22D-421E-4C85-BA80-A4E7E1C61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780" y="2528887"/>
            <a:ext cx="1499807" cy="106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4C7507-0124-42F9-847E-E6A33E2AC4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61" y="3692691"/>
            <a:ext cx="1023673" cy="10236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27A02-7BA7-4926-B46E-DAFB94575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29" y="758999"/>
            <a:ext cx="1743075" cy="2619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FD6FC-3E3E-4BA2-AB7B-FCD89B5BCD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66" y="3713494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1381</Words>
  <Application>Microsoft Office PowerPoint</Application>
  <PresentationFormat>Widescreen</PresentationFormat>
  <Paragraphs>209</Paragraphs>
  <Slides>42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Поэтика и музыка  еврейских народных песен</vt:lpstr>
      <vt:lpstr>лирические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Поэтика и музыка  еврейских народных песен</vt:lpstr>
      <vt:lpstr>Поэтика и музыка  еврейских народных песен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Поэтика и музыка  еврейских народных песен</dc:title>
  <dc:creator>מיכאל לוקין</dc:creator>
  <cp:lastModifiedBy>ML</cp:lastModifiedBy>
  <cp:revision>109</cp:revision>
  <dcterms:created xsi:type="dcterms:W3CDTF">2018-11-15T08:08:18Z</dcterms:created>
  <dcterms:modified xsi:type="dcterms:W3CDTF">2018-12-04T20:50:11Z</dcterms:modified>
</cp:coreProperties>
</file>